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7" r:id="rId7"/>
    <p:sldId id="272" r:id="rId8"/>
    <p:sldId id="268" r:id="rId9"/>
    <p:sldId id="269" r:id="rId10"/>
    <p:sldId id="270" r:id="rId11"/>
    <p:sldId id="271" r:id="rId12"/>
    <p:sldId id="265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AF84B-C94D-8E48-8C84-AFD1FE3C99B3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50DF2-9E8E-A347-BEB2-B846EB739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61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448F07-63F3-D44C-9C2E-12B5DC495BD1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995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2D91B-6A69-7241-85F0-E58D8FD7C6C2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169686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A41BCCA-68D7-BA44-9C01-5825E6A759F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408100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9D787-860B-7045-B66A-5AFF81D12C79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4695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1ED5D6A-B07D-1548-92E6-4DE3C80D5B7B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35587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A48D708-4FB0-B444-9D8D-B6F7B2B5255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65993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B501-860C-3A4D-9A3D-3AFFE140F56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045002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769E0-14CC-A14D-9D3A-A377E06446F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8773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14ECC-0A60-4341-84ED-56E04590E687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65570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233A3-B8AD-414E-9578-A1C54F56AC4B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2826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5A49F-F4A0-A94A-9E59-9359C65BB6B5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3377499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5E544D75-B505-1F41-BD0F-8BFA09C45673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9123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0829390-31F3-B141-8567-17E3E976B78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78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06020-498B-6747-A164-F50115FCDA40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52224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FDBF6-6AB7-BF46-B41E-F28943E0F110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400368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4E904CB-7374-2745-A8DB-17B7FDEF3A96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1695593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/>
            <a:fld id="{5FA7BC4C-D525-A041-8F3B-2DF5F5F0B00D}" type="datetime1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 defTabSz="914400"/>
              <a:t>11/25/12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t>Richter - Medford High School</a:t>
            </a: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defTabSz="914400"/>
            <a:fld id="{4A822907-8A9D-4F6B-98F6-913902AD56B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latin typeface="Rockwell"/>
              </a:rPr>
              <a:pPr defTabSz="914400"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Rockwel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Rockwel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latin typeface="Rockwell"/>
            </a:endParaRPr>
          </a:p>
        </p:txBody>
      </p:sp>
    </p:spTree>
    <p:extLst>
      <p:ext uri="{BB962C8B-B14F-4D97-AF65-F5344CB8AC3E}">
        <p14:creationId xmlns:p14="http://schemas.microsoft.com/office/powerpoint/2010/main" val="28852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3.2 Potential and Kinetic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pp. 65 - 69</a:t>
            </a:r>
            <a:endParaRPr lang="en-US" dirty="0" smtClean="0"/>
          </a:p>
          <a:p>
            <a:r>
              <a:rPr lang="en-US" dirty="0" smtClean="0"/>
              <a:t>Mr. Richter</a:t>
            </a:r>
            <a:endParaRPr lang="en-US" dirty="0"/>
          </a:p>
        </p:txBody>
      </p:sp>
      <p:pic>
        <p:nvPicPr>
          <p:cNvPr id="5" name="Picture 4" descr="medford mustangs 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611" y="5874042"/>
            <a:ext cx="1291389" cy="84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61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5" y="2595562"/>
            <a:ext cx="4439016" cy="3670767"/>
          </a:xfrm>
        </p:spPr>
        <p:txBody>
          <a:bodyPr/>
          <a:lstStyle/>
          <a:p>
            <a:r>
              <a:rPr lang="en-US" dirty="0" smtClean="0">
                <a:solidFill>
                  <a:srgbClr val="E2751D"/>
                </a:solidFill>
              </a:rPr>
              <a:t>Kinetic energy (</a:t>
            </a:r>
            <a:r>
              <a:rPr lang="en-US" dirty="0" err="1" smtClean="0">
                <a:solidFill>
                  <a:srgbClr val="E2751D"/>
                </a:solidFill>
              </a:rPr>
              <a:t>E</a:t>
            </a:r>
            <a:r>
              <a:rPr lang="en-US" baseline="-25000" dirty="0" err="1" smtClean="0">
                <a:solidFill>
                  <a:srgbClr val="E2751D"/>
                </a:solidFill>
              </a:rPr>
              <a:t>k</a:t>
            </a:r>
            <a:r>
              <a:rPr lang="en-US" dirty="0" smtClean="0">
                <a:solidFill>
                  <a:srgbClr val="E2751D"/>
                </a:solidFill>
              </a:rPr>
              <a:t>) is energy due to an object’s motion.  </a:t>
            </a:r>
            <a:r>
              <a:rPr lang="en-US" dirty="0" smtClean="0"/>
              <a:t>Moving objects also have the ability to cause change. </a:t>
            </a:r>
          </a:p>
          <a:p>
            <a:r>
              <a:rPr lang="en-US" dirty="0" smtClean="0"/>
              <a:t>The energy of a moving object is equal to the amount of energy that would be needed to stop the object.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35691"/>
          <a:stretch/>
        </p:blipFill>
        <p:spPr>
          <a:xfrm>
            <a:off x="5553440" y="2205144"/>
            <a:ext cx="3360373" cy="441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858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Kinetic 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7610476" cy="4262438"/>
          </a:xfrm>
        </p:spPr>
        <p:txBody>
          <a:bodyPr>
            <a:normAutofit/>
          </a:bodyPr>
          <a:lstStyle/>
          <a:p>
            <a:r>
              <a:rPr lang="en-US" dirty="0" smtClean="0"/>
              <a:t>The kinetic energy of an object </a:t>
            </a:r>
            <a:r>
              <a:rPr lang="en-US" dirty="0" smtClean="0">
                <a:solidFill>
                  <a:srgbClr val="E2751D"/>
                </a:solidFill>
              </a:rPr>
              <a:t>depends of the mass </a:t>
            </a:r>
            <a:r>
              <a:rPr lang="en-US" dirty="0" smtClean="0"/>
              <a:t>of that object and its </a:t>
            </a:r>
            <a:r>
              <a:rPr lang="en-US" dirty="0" smtClean="0">
                <a:solidFill>
                  <a:srgbClr val="E2751D"/>
                </a:solidFill>
              </a:rPr>
              <a:t>speed.  </a:t>
            </a:r>
            <a:r>
              <a:rPr lang="en-US" dirty="0" smtClean="0"/>
              <a:t>It is closely related to (but not the same as) momentum.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is the kinetic energy of a 50-kg skateboarder moving at 3 m/s?</a:t>
            </a:r>
          </a:p>
          <a:p>
            <a:r>
              <a:rPr lang="en-US" dirty="0" smtClean="0"/>
              <a:t>225 J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688" y="3612102"/>
            <a:ext cx="5192697" cy="186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5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Wrap-Up:  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potential and kinetic energy.</a:t>
            </a:r>
          </a:p>
          <a:p>
            <a:r>
              <a:rPr lang="en-US" dirty="0"/>
              <a:t>Calculate potential and kinetic energy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888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 69 Your Turn a and b</a:t>
            </a:r>
          </a:p>
          <a:p>
            <a:r>
              <a:rPr lang="en-US" dirty="0" smtClean="0"/>
              <a:t>Science Fair</a:t>
            </a:r>
            <a:endParaRPr lang="en-US" dirty="0"/>
          </a:p>
          <a:p>
            <a:pPr lvl="1"/>
            <a:r>
              <a:rPr lang="en-US" dirty="0" smtClean="0"/>
              <a:t>Notebook and Research due Wednesday</a:t>
            </a:r>
          </a:p>
          <a:p>
            <a:pPr lvl="1"/>
            <a:r>
              <a:rPr lang="en-US" dirty="0" smtClean="0"/>
              <a:t>Rough draft of Procedure due Wednesday 12/5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62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Warm – Up</a:t>
            </a:r>
          </a:p>
          <a:p>
            <a:r>
              <a:rPr lang="en-US" dirty="0" smtClean="0"/>
              <a:t>Review:  What is Energy?</a:t>
            </a:r>
          </a:p>
          <a:p>
            <a:r>
              <a:rPr lang="en-US" dirty="0" smtClean="0"/>
              <a:t>Notes:</a:t>
            </a:r>
          </a:p>
          <a:p>
            <a:pPr lvl="1"/>
            <a:r>
              <a:rPr lang="en-US" dirty="0" smtClean="0"/>
              <a:t>What is Energy</a:t>
            </a:r>
          </a:p>
          <a:p>
            <a:pPr lvl="1"/>
            <a:r>
              <a:rPr lang="en-US" dirty="0" smtClean="0"/>
              <a:t>Units of Energy</a:t>
            </a:r>
          </a:p>
          <a:p>
            <a:pPr lvl="1"/>
            <a:r>
              <a:rPr lang="en-US" dirty="0" smtClean="0"/>
              <a:t>Potential Energy</a:t>
            </a:r>
          </a:p>
          <a:p>
            <a:pPr lvl="1"/>
            <a:r>
              <a:rPr lang="en-US" dirty="0" smtClean="0"/>
              <a:t>Kinetic Energy</a:t>
            </a:r>
          </a:p>
          <a:p>
            <a:r>
              <a:rPr lang="en-US" dirty="0" smtClean="0"/>
              <a:t>Tests Returned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332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  We Will Be Able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potential and kinetic energy.</a:t>
            </a:r>
          </a:p>
          <a:p>
            <a:r>
              <a:rPr lang="en-US" dirty="0" smtClean="0"/>
              <a:t>Calculate potential and kinetic energy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73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Warm-Up: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objects of equal mass sit on two different window sills.  </a:t>
            </a:r>
            <a:r>
              <a:rPr lang="en-US" dirty="0" smtClean="0"/>
              <a:t>One sits on a second floor window and one sits on a fifth floor window.  Which object, if either,  has more energy?  Why?</a:t>
            </a:r>
          </a:p>
          <a:p>
            <a:r>
              <a:rPr lang="en-US" dirty="0" smtClean="0"/>
              <a:t>On a separate sheet of paper, write your name, then 2-3 sentences explaining your thinking.  You have 5 minutes.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678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Kinetic and Potentia</a:t>
            </a:r>
            <a:r>
              <a:rPr lang="en-US" dirty="0" smtClean="0"/>
              <a:t>l Energy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53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Review:  </a:t>
            </a:r>
            <a:r>
              <a:rPr lang="en-US" dirty="0" smtClean="0">
                <a:solidFill>
                  <a:schemeClr val="accent3"/>
                </a:solidFill>
              </a:rPr>
              <a:t>Energy is a quantity that measures the ability to cause change.</a:t>
            </a:r>
          </a:p>
          <a:p>
            <a:r>
              <a:rPr lang="en-US" dirty="0" smtClean="0"/>
              <a:t>Energy can cause changes</a:t>
            </a:r>
          </a:p>
          <a:p>
            <a:pPr lvl="1"/>
            <a:r>
              <a:rPr lang="en-US" dirty="0" smtClean="0"/>
              <a:t>in motion:  like position, speed, and momentum</a:t>
            </a:r>
          </a:p>
          <a:p>
            <a:pPr lvl="1"/>
            <a:r>
              <a:rPr lang="en-US" dirty="0" smtClean="0"/>
              <a:t>in physical conditions:  like temperature, or turning wood into ashes and smoke</a:t>
            </a:r>
          </a:p>
          <a:p>
            <a:r>
              <a:rPr lang="en-US" dirty="0" smtClean="0">
                <a:solidFill>
                  <a:srgbClr val="E2751D"/>
                </a:solidFill>
              </a:rPr>
              <a:t>Energy itself cannot be seen or felt</a:t>
            </a:r>
            <a:r>
              <a:rPr lang="en-US" dirty="0" smtClean="0"/>
              <a:t>, but we can see evidence of energy in other things.</a:t>
            </a:r>
          </a:p>
          <a:p>
            <a:pPr lvl="1"/>
            <a:r>
              <a:rPr lang="en-US" dirty="0" smtClean="0"/>
              <a:t>Wind, rolling objects, batteries, gasoline,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6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599" y="2595562"/>
            <a:ext cx="7796213" cy="2308679"/>
          </a:xfrm>
        </p:spPr>
        <p:txBody>
          <a:bodyPr/>
          <a:lstStyle/>
          <a:p>
            <a:r>
              <a:rPr lang="en-US" dirty="0" smtClean="0"/>
              <a:t>In physics, energy is most commonly </a:t>
            </a:r>
            <a:r>
              <a:rPr lang="en-US" dirty="0" smtClean="0">
                <a:solidFill>
                  <a:srgbClr val="E2751D"/>
                </a:solidFill>
              </a:rPr>
              <a:t>measured in Joules [J].</a:t>
            </a:r>
          </a:p>
          <a:p>
            <a:r>
              <a:rPr lang="en-US" dirty="0" smtClean="0">
                <a:solidFill>
                  <a:srgbClr val="E2751D"/>
                </a:solidFill>
              </a:rPr>
              <a:t>A Joule is a Newton-meter. [J = N-m]</a:t>
            </a:r>
          </a:p>
          <a:p>
            <a:r>
              <a:rPr lang="en-US" dirty="0" smtClean="0"/>
              <a:t>A Joule is a measure of how much energy is required to push with 1 Newton of force for 1 meter.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17600" y="4745471"/>
            <a:ext cx="4932830" cy="1531504"/>
          </a:xfrm>
        </p:spPr>
        <p:txBody>
          <a:bodyPr/>
          <a:lstStyle/>
          <a:p>
            <a:r>
              <a:rPr lang="en-US" dirty="0" smtClean="0"/>
              <a:t>Another unit of energy less commonly used in physics is the Calorie.</a:t>
            </a:r>
          </a:p>
          <a:p>
            <a:r>
              <a:rPr lang="en-US" dirty="0" smtClean="0"/>
              <a:t>1 Calorie = 4187 Joules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0430" y="4470770"/>
            <a:ext cx="3093569" cy="218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97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5271162" cy="3670767"/>
          </a:xfrm>
        </p:spPr>
        <p:txBody>
          <a:bodyPr/>
          <a:lstStyle/>
          <a:p>
            <a:r>
              <a:rPr lang="en-US" dirty="0" smtClean="0">
                <a:solidFill>
                  <a:srgbClr val="E2751D"/>
                </a:solidFill>
              </a:rPr>
              <a:t>Potential energy is energy due to position.  </a:t>
            </a:r>
            <a:r>
              <a:rPr lang="en-US" dirty="0" smtClean="0"/>
              <a:t>Objects in unstable positions have </a:t>
            </a:r>
            <a:r>
              <a:rPr lang="en-US" i="1" dirty="0" smtClean="0">
                <a:solidFill>
                  <a:srgbClr val="E2751D"/>
                </a:solidFill>
              </a:rPr>
              <a:t>stored</a:t>
            </a:r>
            <a:r>
              <a:rPr lang="en-US" dirty="0" smtClean="0">
                <a:solidFill>
                  <a:srgbClr val="E2751D"/>
                </a:solidFill>
              </a:rPr>
              <a:t> energy.</a:t>
            </a:r>
          </a:p>
          <a:p>
            <a:pPr lvl="1"/>
            <a:r>
              <a:rPr lang="en-US" dirty="0" smtClean="0"/>
              <a:t>A stretched spring.</a:t>
            </a:r>
          </a:p>
          <a:p>
            <a:pPr lvl="1"/>
            <a:r>
              <a:rPr lang="en-US" dirty="0" smtClean="0"/>
              <a:t>A weight on a window sill.</a:t>
            </a:r>
          </a:p>
          <a:p>
            <a:r>
              <a:rPr lang="en-US" dirty="0" smtClean="0"/>
              <a:t>The most common form of potential energy is energy stored due to the height of an object:  </a:t>
            </a:r>
            <a:r>
              <a:rPr lang="en-US" dirty="0" smtClean="0">
                <a:solidFill>
                  <a:srgbClr val="E2751D"/>
                </a:solidFill>
              </a:rPr>
              <a:t>gravitational potential energy.</a:t>
            </a:r>
            <a:endParaRPr lang="en-US" dirty="0">
              <a:solidFill>
                <a:srgbClr val="E2751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8421" y="2454433"/>
            <a:ext cx="2205392" cy="426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0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Potential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595562"/>
            <a:ext cx="7610476" cy="4019872"/>
          </a:xfrm>
        </p:spPr>
        <p:txBody>
          <a:bodyPr>
            <a:normAutofit/>
          </a:bodyPr>
          <a:lstStyle/>
          <a:p>
            <a:r>
              <a:rPr lang="en-US" dirty="0" smtClean="0"/>
              <a:t>Gravitational potential energy (</a:t>
            </a:r>
            <a:r>
              <a:rPr lang="en-US" dirty="0" err="1" smtClean="0"/>
              <a:t>E</a:t>
            </a:r>
            <a:r>
              <a:rPr lang="en-US" baseline="-25000" dirty="0" err="1" smtClean="0"/>
              <a:t>p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E2751D"/>
                </a:solidFill>
              </a:rPr>
              <a:t>depends on the mass </a:t>
            </a:r>
            <a:r>
              <a:rPr lang="en-US" dirty="0" smtClean="0"/>
              <a:t>of the object, and its </a:t>
            </a:r>
            <a:r>
              <a:rPr lang="en-US" dirty="0" smtClean="0">
                <a:solidFill>
                  <a:srgbClr val="E2751D"/>
                </a:solidFill>
              </a:rPr>
              <a:t>height </a:t>
            </a:r>
            <a:r>
              <a:rPr lang="en-US" dirty="0" smtClean="0"/>
              <a:t>above the surface below.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is the gravitational potential energy of a 10-kg object 5 meters above the ground?</a:t>
            </a:r>
          </a:p>
          <a:p>
            <a:r>
              <a:rPr lang="en-US" dirty="0" smtClean="0"/>
              <a:t>490 J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929" y="3322309"/>
            <a:ext cx="5280897" cy="1911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329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ecture Templat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Template.potx</Template>
  <TotalTime>2900</TotalTime>
  <Words>517</Words>
  <Application>Microsoft Macintosh PowerPoint</Application>
  <PresentationFormat>On-screen Show (4:3)</PresentationFormat>
  <Paragraphs>63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Lecture Template</vt:lpstr>
      <vt:lpstr>3.2 Potential and Kinetic Energy</vt:lpstr>
      <vt:lpstr>Agenda</vt:lpstr>
      <vt:lpstr>Objectives:  We Will Be Able To…</vt:lpstr>
      <vt:lpstr>Warm-Up:</vt:lpstr>
      <vt:lpstr>Kinetic and Potential Energy</vt:lpstr>
      <vt:lpstr>Energy</vt:lpstr>
      <vt:lpstr>Units of Energy</vt:lpstr>
      <vt:lpstr>Potential Energy</vt:lpstr>
      <vt:lpstr>Calculating Potential Energy</vt:lpstr>
      <vt:lpstr>Kinetic Energy</vt:lpstr>
      <vt:lpstr>Calculating Kinetic  Energy</vt:lpstr>
      <vt:lpstr>Wrap-Up:  Did we meet our objectives?</vt:lpstr>
      <vt:lpstr>Homework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</dc:title>
  <dc:subject/>
  <dc:creator>Rick Richter</dc:creator>
  <cp:keywords/>
  <dc:description/>
  <cp:lastModifiedBy>Rick Richter</cp:lastModifiedBy>
  <cp:revision>29</cp:revision>
  <dcterms:created xsi:type="dcterms:W3CDTF">2012-08-30T15:18:23Z</dcterms:created>
  <dcterms:modified xsi:type="dcterms:W3CDTF">2012-11-27T12:40:43Z</dcterms:modified>
  <cp:category/>
</cp:coreProperties>
</file>